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7" r:id="rId16"/>
    <p:sldId id="286" r:id="rId17"/>
    <p:sldId id="288" r:id="rId18"/>
    <p:sldId id="295" r:id="rId19"/>
    <p:sldId id="291" r:id="rId20"/>
    <p:sldId id="296" r:id="rId21"/>
    <p:sldId id="297" r:id="rId22"/>
    <p:sldId id="298" r:id="rId23"/>
    <p:sldId id="289" r:id="rId24"/>
    <p:sldId id="292" r:id="rId25"/>
    <p:sldId id="293" r:id="rId26"/>
    <p:sldId id="294" r:id="rId27"/>
    <p:sldId id="299" r:id="rId28"/>
    <p:sldId id="301" r:id="rId29"/>
    <p:sldId id="302" r:id="rId30"/>
    <p:sldId id="300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27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F7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340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4C49-4A41-49BF-B299-C2BC8C25296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8CCC-C6D7-4797-B1FD-900BF1F3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19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4C49-4A41-49BF-B299-C2BC8C25296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8CCC-C6D7-4797-B1FD-900BF1F3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3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20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4C49-4A41-49BF-B299-C2BC8C25296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8CCC-C6D7-4797-B1FD-900BF1F3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967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4C49-4A41-49BF-B299-C2BC8C25296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8CCC-C6D7-4797-B1FD-900BF1F3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2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4C49-4A41-49BF-B299-C2BC8C25296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8CCC-C6D7-4797-B1FD-900BF1F3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121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4C49-4A41-49BF-B299-C2BC8C25296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8CCC-C6D7-4797-B1FD-900BF1F3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9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4C49-4A41-49BF-B299-C2BC8C25296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8CCC-C6D7-4797-B1FD-900BF1F3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49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4C49-4A41-49BF-B299-C2BC8C25296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8CCC-C6D7-4797-B1FD-900BF1F3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6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4C49-4A41-49BF-B299-C2BC8C25296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8CCC-C6D7-4797-B1FD-900BF1F3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61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D4C49-4A41-49BF-B299-C2BC8C252965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8CCC-C6D7-4797-B1FD-900BF1F3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10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microsoft.com/office/2007/relationships/hdphoto" Target="../media/hdphoto4.wdp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4.wdp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4.wdp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10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55" t="20848" r="27974" b="13212"/>
          <a:stretch/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  <p:sp>
        <p:nvSpPr>
          <p:cNvPr id="13" name="순서도: 데이터 12"/>
          <p:cNvSpPr/>
          <p:nvPr/>
        </p:nvSpPr>
        <p:spPr>
          <a:xfrm>
            <a:off x="0" y="0"/>
            <a:ext cx="6193410" cy="685800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383670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73400" y="898062"/>
            <a:ext cx="4424301" cy="5061876"/>
            <a:chOff x="4151911" y="1164468"/>
            <a:chExt cx="4097524" cy="468800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6879051" y="2767280"/>
            <a:ext cx="494718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</a:rPr>
              <a:t>5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주차 라운드 테이블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201320" y="2767280"/>
            <a:ext cx="201733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42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62671" y="28397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스토리와 그래픽 컨셉이 맞지 않음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412" y="1111576"/>
            <a:ext cx="38106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3. </a:t>
            </a:r>
            <a:r>
              <a:rPr lang="ko-KR" altLang="en-US" b="1" dirty="0" err="1">
                <a:solidFill>
                  <a:schemeClr val="bg1"/>
                </a:solidFill>
              </a:rPr>
              <a:t>빌런이</a:t>
            </a:r>
            <a:r>
              <a:rPr lang="ko-KR" altLang="en-US" b="1" dirty="0">
                <a:solidFill>
                  <a:schemeClr val="bg1"/>
                </a:solidFill>
              </a:rPr>
              <a:t> 다루는 집단</a:t>
            </a:r>
            <a:r>
              <a:rPr lang="en-US" altLang="ko-KR" b="1" dirty="0">
                <a:solidFill>
                  <a:schemeClr val="bg1"/>
                </a:solidFill>
              </a:rPr>
              <a:t>: CPOR, PSA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033" y="5089472"/>
            <a:ext cx="14750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PSA </a:t>
            </a:r>
            <a:r>
              <a:rPr lang="ko-KR" altLang="en-US" b="1" dirty="0" smtClean="0">
                <a:solidFill>
                  <a:schemeClr val="bg1"/>
                </a:solidFill>
              </a:rPr>
              <a:t>아이콘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62205" y="1732123"/>
            <a:ext cx="6966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PUBLIC </a:t>
            </a:r>
            <a:r>
              <a:rPr lang="en-US" altLang="ko-KR" b="1" dirty="0">
                <a:solidFill>
                  <a:schemeClr val="bg1"/>
                </a:solidFill>
              </a:rPr>
              <a:t>SERVICE </a:t>
            </a:r>
            <a:r>
              <a:rPr lang="en-US" altLang="ko-KR" b="1" dirty="0" smtClean="0">
                <a:solidFill>
                  <a:schemeClr val="bg1"/>
                </a:solidFill>
              </a:rPr>
              <a:t>AGENT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공익근무 요원 </a:t>
            </a:r>
            <a:r>
              <a:rPr lang="en-US" altLang="ko-KR" b="1" dirty="0" smtClean="0">
                <a:solidFill>
                  <a:schemeClr val="bg1"/>
                </a:solidFill>
              </a:rPr>
              <a:t>[PSA]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군 복무를 대신하여 발령 난 사람들로 국가가 운영하는 곳 들 중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주로 주민센터나 경찰서 등에 많이 분포해 있으며 국가가 운영하는 곳이라면 거의 모든 곳에 파견됩니다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5" y="1848340"/>
            <a:ext cx="4430691" cy="3132302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38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62671" y="321022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스토리와 그래픽 컨셉이 맞지 않음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412" y="1053387"/>
            <a:ext cx="30171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4. </a:t>
            </a:r>
            <a:r>
              <a:rPr lang="ko-KR" altLang="en-US" b="1" dirty="0" smtClean="0">
                <a:solidFill>
                  <a:schemeClr val="bg1"/>
                </a:solidFill>
              </a:rPr>
              <a:t>주인공</a:t>
            </a:r>
            <a:r>
              <a:rPr lang="en-US" altLang="ko-KR" b="1" dirty="0" smtClean="0">
                <a:solidFill>
                  <a:schemeClr val="bg1"/>
                </a:solidFill>
              </a:rPr>
              <a:t>[</a:t>
            </a:r>
            <a:r>
              <a:rPr lang="ko-KR" altLang="en-US" b="1" dirty="0" smtClean="0">
                <a:solidFill>
                  <a:schemeClr val="bg1"/>
                </a:solidFill>
              </a:rPr>
              <a:t>플레이어 캐릭터</a:t>
            </a:r>
            <a:r>
              <a:rPr lang="en-US" altLang="ko-KR" b="1" dirty="0" smtClean="0">
                <a:solidFill>
                  <a:schemeClr val="bg1"/>
                </a:solidFill>
              </a:rPr>
              <a:t>]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3149" y="1507679"/>
            <a:ext cx="667512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주인공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미정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장난기가 많은 쾌활한 주인공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여러 장난을 쳤으며 대표적으로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홀로그램 가발 해킹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홀로그램 가발을 전부 해킹하여 꺼트린 사건으로 많은 사람들이 눈물을 흘렸다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시장의 물건을 훔침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시장의 물건 중 장식용 왕관을 들고 감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주인공은 장난을 치던 와중 시장이 꾸미는 일을 알게 되고 대머리가 되기 싫어 이를 저지하기 위해 움직입니다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4" y="1635052"/>
            <a:ext cx="4903341" cy="323620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95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336012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메인 레퍼런스 게임의 부재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3160" y="153973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메인 레퍼런스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55517" y="2725637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캐주얼 잠입 레퍼런스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9808" y="2725637"/>
            <a:ext cx="3599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실사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라이팅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시스템 레퍼런스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545" y="3251324"/>
            <a:ext cx="1706470" cy="2350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7003" y="3125747"/>
            <a:ext cx="1891296" cy="2640416"/>
          </a:xfrm>
          <a:prstGeom prst="rect">
            <a:avLst/>
          </a:prstGeom>
        </p:spPr>
      </p:pic>
      <p:sp>
        <p:nvSpPr>
          <p:cNvPr id="22" name="십자형 21"/>
          <p:cNvSpPr/>
          <p:nvPr/>
        </p:nvSpPr>
        <p:spPr>
          <a:xfrm>
            <a:off x="4974167" y="2964715"/>
            <a:ext cx="1496291" cy="1442081"/>
          </a:xfrm>
          <a:prstGeom prst="plus">
            <a:avLst>
              <a:gd name="adj" fmla="val 3998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311811" y="2868165"/>
            <a:ext cx="1242325" cy="1538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 smtClean="0"/>
              <a:t>?</a:t>
            </a:r>
            <a:endParaRPr lang="ko-KR" altLang="en-US" sz="96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2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315965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메인 레퍼런스 게임의 부재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412" y="2496352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bg1"/>
                </a:solidFill>
              </a:rPr>
              <a:t>메인 레퍼런스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A Hat In Time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54163" y="2527553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bg1"/>
                </a:solidFill>
              </a:rPr>
              <a:t>캐주얼 잠입 레퍼런스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95" y="3035160"/>
            <a:ext cx="4305752" cy="24928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076" y="3035160"/>
            <a:ext cx="1983821" cy="27320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851" y="3035160"/>
            <a:ext cx="4689850" cy="2732669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8412" y="1311924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시스템 레퍼런스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12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80613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메인 레퍼런스 게임의 부재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3926" y="1356962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그래픽 레퍼런스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3575" y="2684598"/>
            <a:ext cx="3624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</a:rPr>
              <a:t>마리오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오디세이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이펙트 참고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33140" y="2684598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</a:rPr>
              <a:t>오버워치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라이팅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참고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]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53" y="3319480"/>
            <a:ext cx="4777744" cy="26483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52" y="3319480"/>
            <a:ext cx="4734079" cy="2657002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73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329791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메인 레퍼런스 게임의 부재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107" y="1430183"/>
            <a:ext cx="4514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변경된 게임 장르와 분위기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6107" y="2160760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어드벤처 게임 →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플랫포머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게임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6107" y="2658153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어두운 분위기 → 밝고 쾌활한 분위기 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116" y="3534168"/>
            <a:ext cx="3545309" cy="24864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927" y="3534168"/>
            <a:ext cx="4314306" cy="2487354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053596" y="4793863"/>
            <a:ext cx="113377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9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53301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메인 레퍼런스 게임의 부재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107" y="1287259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변경된 게임 난이도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6106" y="1970599"/>
            <a:ext cx="5583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잠입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메인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높은 난이도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]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메인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낮은 난이도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4121" y="2484509"/>
            <a:ext cx="4498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퍼즐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=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간단한 열쇠 찾기 수준의 퍼즐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121" y="3231175"/>
            <a:ext cx="4005436" cy="24306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86" y="3231176"/>
            <a:ext cx="4175399" cy="2432910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>
            <a:off x="5352854" y="4295100"/>
            <a:ext cx="113377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47917" y="5775581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복잡한 잠입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31867" y="5775581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간단한 잠입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20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86553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메인 레퍼런스 게임의 부재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107" y="1403637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변경된 게임 시스템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6107" y="2393012"/>
            <a:ext cx="63818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자원 삭제 → 횟수 사용으로 변경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쿨타임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스킬로 변경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]</a:t>
            </a: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잠입을 할 때의 요소 중 하나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48412" y="3913921"/>
            <a:ext cx="3755004" cy="1787785"/>
            <a:chOff x="1188720" y="4014499"/>
            <a:chExt cx="2934393" cy="1397086"/>
          </a:xfrm>
        </p:grpSpPr>
        <p:sp>
          <p:nvSpPr>
            <p:cNvPr id="11" name="직사각형 10"/>
            <p:cNvSpPr/>
            <p:nvPr/>
          </p:nvSpPr>
          <p:spPr>
            <a:xfrm>
              <a:off x="1188720" y="4014499"/>
              <a:ext cx="2934393" cy="1397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536" y="4112443"/>
              <a:ext cx="2773686" cy="1210058"/>
            </a:xfrm>
            <a:prstGeom prst="rect">
              <a:avLst/>
            </a:prstGeom>
          </p:spPr>
        </p:pic>
      </p:grpSp>
      <p:cxnSp>
        <p:nvCxnSpPr>
          <p:cNvPr id="28" name="직선 화살표 연결선 27"/>
          <p:cNvCxnSpPr/>
          <p:nvPr/>
        </p:nvCxnSpPr>
        <p:spPr>
          <a:xfrm>
            <a:off x="5053596" y="4785551"/>
            <a:ext cx="113377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885252" y="3891658"/>
            <a:ext cx="3755004" cy="1787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347" y="4148516"/>
            <a:ext cx="1106426" cy="12740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464" y="4170779"/>
            <a:ext cx="1100330" cy="1274067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41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36677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팀발표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피드백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46433" y="1575108"/>
            <a:ext cx="714009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유저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타겟층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공략이 애매함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맵조작에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대한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문재점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endParaRPr lang="en-US" altLang="ko-KR" sz="3200" b="1" dirty="0" smtClean="0">
              <a:solidFill>
                <a:schemeClr val="bg1"/>
              </a:solidFill>
            </a:endParaRPr>
          </a:p>
          <a:p>
            <a:r>
              <a:rPr lang="en-US" altLang="ko-KR" sz="32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잠입이 핵심인가 해킹이 핵심인가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목표를 파악할 수 있는 시스템 부재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2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15499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6161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 err="1">
                <a:solidFill>
                  <a:schemeClr val="bg1"/>
                </a:solidFill>
              </a:rPr>
              <a:t>팀발표</a:t>
            </a:r>
            <a:r>
              <a:rPr lang="ko-KR" altLang="en-US" sz="2800" b="1" dirty="0">
                <a:solidFill>
                  <a:schemeClr val="bg1"/>
                </a:solidFill>
              </a:rPr>
              <a:t> 피드백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78460" y="2193892"/>
            <a:ext cx="6227838" cy="295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err="1" smtClean="0">
                <a:solidFill>
                  <a:schemeClr val="bg1"/>
                </a:solidFill>
              </a:rPr>
              <a:t>플랫포머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게임을 좋아하는 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chemeClr val="bg1"/>
                </a:solidFill>
              </a:rPr>
              <a:t>PC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유저라면 누구나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</a:rPr>
              <a:t>콘솔 유저도 잡을 수 있도록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</a:rPr>
              <a:t>조작은 최대한 단순화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6" y="2069201"/>
            <a:ext cx="3248025" cy="38290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3466" y="1221222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유저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타겟층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공략이 애매함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3"/>
          <a:stretch/>
        </p:blipFill>
        <p:spPr>
          <a:xfrm>
            <a:off x="0" y="0"/>
            <a:ext cx="12192000" cy="687462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6626" y="0"/>
            <a:ext cx="6193410" cy="6858000"/>
            <a:chOff x="0" y="0"/>
            <a:chExt cx="6193410" cy="6858000"/>
          </a:xfrm>
        </p:grpSpPr>
        <p:sp>
          <p:nvSpPr>
            <p:cNvPr id="16" name="순서도: 데이터 15"/>
            <p:cNvSpPr/>
            <p:nvPr/>
          </p:nvSpPr>
          <p:spPr>
            <a:xfrm>
              <a:off x="0" y="0"/>
              <a:ext cx="6193410" cy="6858000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0" y="0"/>
              <a:ext cx="3836709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73400" y="898062"/>
            <a:ext cx="4424301" cy="5061876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9178097" y="931686"/>
            <a:ext cx="3013902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b="1" dirty="0" smtClean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1036" y="2483817"/>
            <a:ext cx="419858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팀내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의견 정리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9473937" y="5190812"/>
            <a:ext cx="256409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520545" y="3206333"/>
            <a:ext cx="349510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18410" y="4468585"/>
            <a:ext cx="3251211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- </a:t>
            </a:r>
            <a:r>
              <a:rPr lang="en-US" altLang="ko-KR" sz="4000" b="1" dirty="0" err="1" smtClean="0">
                <a:solidFill>
                  <a:schemeClr val="bg1"/>
                </a:solidFill>
              </a:rPr>
              <a:t>Gstar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 목표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473937" y="4205743"/>
            <a:ext cx="256409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65135" y="3483516"/>
            <a:ext cx="350448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게임 시스템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15499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61616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 err="1">
                <a:solidFill>
                  <a:schemeClr val="bg1"/>
                </a:solidFill>
              </a:rPr>
              <a:t>팀발표</a:t>
            </a:r>
            <a:r>
              <a:rPr lang="ko-KR" altLang="en-US" sz="2800" b="1" dirty="0">
                <a:solidFill>
                  <a:schemeClr val="bg1"/>
                </a:solidFill>
              </a:rPr>
              <a:t> 피드백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0942" y="3937125"/>
            <a:ext cx="9892146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지금 당장은 테스트 하기 힘들어 추후 테스트 가능한 정도의 인공지능과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맵이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나온 다음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확인후 작업 방향을 선택하여 예외처리 작업에 들어갈 예정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3466" y="1262785"/>
            <a:ext cx="4099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 err="1">
                <a:solidFill>
                  <a:schemeClr val="bg1"/>
                </a:solidFill>
              </a:rPr>
              <a:t>맵조작에</a:t>
            </a:r>
            <a:r>
              <a:rPr lang="ko-KR" altLang="en-US" sz="2800" b="1" dirty="0">
                <a:solidFill>
                  <a:schemeClr val="bg1"/>
                </a:solidFill>
              </a:rPr>
              <a:t> 대한 </a:t>
            </a:r>
            <a:r>
              <a:rPr lang="ko-KR" altLang="en-US" sz="2800" b="1" dirty="0" err="1">
                <a:solidFill>
                  <a:schemeClr val="bg1"/>
                </a:solidFill>
              </a:rPr>
              <a:t>문재점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0942" y="2107267"/>
            <a:ext cx="9892146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질문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몬스터가 추적해 오다가 끼이는 현상이 발생할 텐데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예외 처리를 어떻게 하고 있나요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32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15499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2836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 err="1">
                <a:solidFill>
                  <a:schemeClr val="bg1"/>
                </a:solidFill>
              </a:rPr>
              <a:t>팀발표</a:t>
            </a:r>
            <a:r>
              <a:rPr lang="ko-KR" altLang="en-US" sz="2800" b="1" dirty="0">
                <a:solidFill>
                  <a:schemeClr val="bg1"/>
                </a:solidFill>
              </a:rPr>
              <a:t> 피드백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2094" y="2176167"/>
            <a:ext cx="98921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개발 과정에서 해킹을 메인 시스템으로 잡았다가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잠입을 메인 시스템으로 잡았다가 하는 과정에서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애매한 부분이 존재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확실하게 잠입으로 잡고 해킹은 잠입의 한 부분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3466" y="1254472"/>
            <a:ext cx="6021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잠입이 핵심인가 해킹이 핵심인가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0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15499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28366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 err="1">
                <a:solidFill>
                  <a:schemeClr val="bg1"/>
                </a:solidFill>
              </a:rPr>
              <a:t>팀발표</a:t>
            </a:r>
            <a:r>
              <a:rPr lang="ko-KR" altLang="en-US" sz="2800" b="1" dirty="0">
                <a:solidFill>
                  <a:schemeClr val="bg1"/>
                </a:solidFill>
              </a:rPr>
              <a:t> 피드백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2094" y="2741429"/>
            <a:ext cx="9892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목표지점을 확인할 수 있는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UI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로 표시하는 방향을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생각 중이며 어떻게 어느정도 표시할 지는 </a:t>
            </a:r>
            <a:r>
              <a:rPr lang="ko-KR" altLang="en-US" sz="2400" b="1" dirty="0">
                <a:solidFill>
                  <a:schemeClr val="bg1"/>
                </a:solidFill>
              </a:rPr>
              <a:t>아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직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개발중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….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3466" y="1320974"/>
            <a:ext cx="542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목표를 파악할 수 있는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시스템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0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61614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결정된 기획들 정리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01757" y="14415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개발 엔진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22" name="Picture 2" descr="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85" y="2140392"/>
            <a:ext cx="3248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9001757" y="368911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플랫폼</a:t>
            </a:r>
            <a:r>
              <a:rPr lang="en-US" altLang="ko-KR" b="1" dirty="0" smtClean="0">
                <a:solidFill>
                  <a:schemeClr val="bg1"/>
                </a:solidFill>
              </a:rPr>
              <a:t>: PC</a:t>
            </a:r>
          </a:p>
        </p:txBody>
      </p:sp>
      <p:pic>
        <p:nvPicPr>
          <p:cNvPr id="24" name="Picture 3" descr="My-Computer-turned-off-2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757" y="4243208"/>
            <a:ext cx="1478804" cy="147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88565" y="1702746"/>
            <a:ext cx="45544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게임 명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미정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그래픽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SD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캐주얼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장르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잠입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플랫포머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시점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3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인칭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백뷰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핵심 키워드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잠입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점프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이벤트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9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20051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결정된 기획들 정리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6536" y="1653127"/>
            <a:ext cx="5724644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전체적인 분위기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밝고 명랑하고 웃기게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537" y="2578178"/>
            <a:ext cx="5543274" cy="31958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28831" y="2372369"/>
            <a:ext cx="24497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진지한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분위기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X</a:t>
            </a:r>
          </a:p>
          <a:p>
            <a:pPr>
              <a:lnSpc>
                <a:spcPct val="200000"/>
              </a:lnSpc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가벼운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분위기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O</a:t>
            </a:r>
          </a:p>
          <a:p>
            <a:pPr>
              <a:lnSpc>
                <a:spcPct val="200000"/>
              </a:lnSpc>
            </a:pPr>
            <a:endParaRPr lang="en-US" altLang="ko-KR" sz="2400" b="1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99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1173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결정된 기획들 정리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3266" y="1653127"/>
            <a:ext cx="3352200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조작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최대한 단순하게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3266" y="2612118"/>
            <a:ext cx="30091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WASD: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이동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F: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상화작용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Q, E: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스킬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1, 2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Shift: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돌진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Space: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점프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</a:rPr>
              <a:t>Mouse: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카메라 이동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7" y="1469687"/>
            <a:ext cx="7100183" cy="47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211740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결정된 기획들 정리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3266" y="1387120"/>
            <a:ext cx="4554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핵심 키워드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잠입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점프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이벤트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6570" y="2421391"/>
            <a:ext cx="985398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잠입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몰래 들어가거나 쫓기고 있다는 것을 표현하여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긴장감을 유도함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점프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플랫포머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게임의 특징을 살림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이벤트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보스전과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같은 이벤트를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사용하여 패턴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공략하는 재미를 유도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5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80"/>
          <a:stretch/>
        </p:blipFill>
        <p:spPr>
          <a:xfrm>
            <a:off x="3367435" y="0"/>
            <a:ext cx="8827337" cy="6858000"/>
          </a:xfrm>
          <a:prstGeom prst="rect">
            <a:avLst/>
          </a:prstGeom>
        </p:spPr>
      </p:pic>
      <p:sp>
        <p:nvSpPr>
          <p:cNvPr id="8" name="순서도: 데이터 7"/>
          <p:cNvSpPr/>
          <p:nvPr/>
        </p:nvSpPr>
        <p:spPr>
          <a:xfrm>
            <a:off x="0" y="0"/>
            <a:ext cx="6193410" cy="685800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383670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73400" y="898062"/>
            <a:ext cx="4424301" cy="5061876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8254362" y="1164022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 smtClean="0"/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게임 시스템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262851" y="1871908"/>
            <a:ext cx="33459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8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412" y="203428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게임 진행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9953" y="2236123"/>
            <a:ext cx="709906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플레이어는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정해진 특정 지역을 해킹 하는 스테이지 목표가 존재하고 목표가 달성되면 스테이지를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클리어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하게 됩니다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그 과정에서 적을 피하고 이벤트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만나게 됩니다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0" y="1932928"/>
            <a:ext cx="3422765" cy="45636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70795" y="1071787"/>
            <a:ext cx="2249334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목표 구역 해킹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412" y="211739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게임 진행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07879" y="1753163"/>
            <a:ext cx="6162941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스테이지 마다 나오는 이벤트가 다르며 특정 지역에 도달할 시 이벤트가 발생하게 됩니다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예시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:) 1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이벤트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보스전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	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스테이지 이벤트 도주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2" y="2058670"/>
            <a:ext cx="4641649" cy="31284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83013" y="1067491"/>
            <a:ext cx="1261884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이벤트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80"/>
          <a:stretch/>
        </p:blipFill>
        <p:spPr>
          <a:xfrm>
            <a:off x="3367435" y="0"/>
            <a:ext cx="8827337" cy="6858000"/>
          </a:xfrm>
          <a:prstGeom prst="rect">
            <a:avLst/>
          </a:prstGeom>
        </p:spPr>
      </p:pic>
      <p:sp>
        <p:nvSpPr>
          <p:cNvPr id="8" name="순서도: 데이터 7"/>
          <p:cNvSpPr/>
          <p:nvPr/>
        </p:nvSpPr>
        <p:spPr>
          <a:xfrm>
            <a:off x="0" y="0"/>
            <a:ext cx="6193410" cy="6858000"/>
          </a:xfrm>
          <a:prstGeom prst="flowChartInputOutp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383670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73400" y="898062"/>
            <a:ext cx="4424301" cy="5061876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560263" y="1164022"/>
            <a:ext cx="4198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 smtClean="0"/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팀내 의견 정리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262851" y="1871908"/>
            <a:ext cx="33459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5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412" y="20342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게임 진행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2" y="2062300"/>
            <a:ext cx="4396919" cy="29635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71994" y="1677012"/>
            <a:ext cx="6553473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감시하고 있는 경비병들을 피하는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것으로 긴장감을 유도하며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회피하는 방법은 무력화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스킬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점프 등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을 줄 것이고 지역에 따라 제한을 걸어줍니다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예시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:)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높은 점프가 힘든 낮은 천장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05404" y="1029209"/>
            <a:ext cx="2106667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경비병 회피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412" y="220048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게임 진행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47680" y="3448844"/>
            <a:ext cx="74443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잠입을 위한 도구 중 하나로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상호작용을 통해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멥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오브젝트 등을 조작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하여 정보를 얻거나 로봇의 경로를 방해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하여 진행이 더 편하도록 합니다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15389" y="2021158"/>
            <a:ext cx="5943033" cy="2673385"/>
            <a:chOff x="346337" y="732990"/>
            <a:chExt cx="9112643" cy="409918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37" y="732990"/>
              <a:ext cx="2879429" cy="203562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944" y="732990"/>
              <a:ext cx="2879429" cy="2035628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551" y="732990"/>
              <a:ext cx="2879429" cy="203562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337" y="2927177"/>
              <a:ext cx="2857500" cy="19050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84873" y="2927177"/>
              <a:ext cx="2857500" cy="1904999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515329" y="5565563"/>
            <a:ext cx="6096000" cy="4542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예시</a:t>
            </a:r>
            <a:r>
              <a:rPr lang="en-US" altLang="ko-KR" b="1" dirty="0">
                <a:solidFill>
                  <a:schemeClr val="bg1"/>
                </a:solidFill>
              </a:rPr>
              <a:t>:) </a:t>
            </a:r>
            <a:r>
              <a:rPr lang="ko-KR" altLang="en-US" b="1" dirty="0">
                <a:solidFill>
                  <a:schemeClr val="bg1"/>
                </a:solidFill>
              </a:rPr>
              <a:t>문을 </a:t>
            </a:r>
            <a:r>
              <a:rPr lang="ko-KR" altLang="en-US" b="1" dirty="0" err="1">
                <a:solidFill>
                  <a:schemeClr val="bg1"/>
                </a:solidFill>
              </a:rPr>
              <a:t>잠궈</a:t>
            </a:r>
            <a:r>
              <a:rPr lang="ko-KR" altLang="en-US" b="1" dirty="0">
                <a:solidFill>
                  <a:schemeClr val="bg1"/>
                </a:solidFill>
              </a:rPr>
              <a:t> 경비병이 한곳에 </a:t>
            </a:r>
            <a:r>
              <a:rPr lang="ko-KR" altLang="en-US" b="1" dirty="0" smtClean="0">
                <a:solidFill>
                  <a:schemeClr val="bg1"/>
                </a:solidFill>
              </a:rPr>
              <a:t>머물도록 </a:t>
            </a:r>
            <a:r>
              <a:rPr lang="ko-KR" altLang="en-US" b="1" dirty="0" err="1">
                <a:solidFill>
                  <a:schemeClr val="bg1"/>
                </a:solidFill>
              </a:rPr>
              <a:t>만듬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2200" y="1028070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해킹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48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412" y="21173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게임 진행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01600" y="1744773"/>
            <a:ext cx="639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스킬을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사용하여 플레이어가 진행할 때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다양한 시도를 할 수 있게 만들어 줍니다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예시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:) </a:t>
            </a:r>
            <a:r>
              <a:rPr lang="en-US" altLang="ko-KR" sz="2400" b="1" dirty="0">
                <a:solidFill>
                  <a:schemeClr val="bg1"/>
                </a:solidFill>
              </a:rPr>
              <a:t>	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홀로그램으로 경비병 일시 시전 고정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717" y="1773437"/>
            <a:ext cx="4640060" cy="30933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26019" y="1012501"/>
            <a:ext cx="9028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스킬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9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412" y="220049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게임 진행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1731" y="1667617"/>
            <a:ext cx="639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사다리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외줄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캐비닛 등을 이용하여 이동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은폐 등 여러 액션을 사용 가능합니다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</a:rPr>
              <a:t>예시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:) </a:t>
            </a:r>
            <a:r>
              <a:rPr lang="en-US" altLang="ko-KR" sz="2400" b="1" dirty="0">
                <a:solidFill>
                  <a:schemeClr val="bg1"/>
                </a:solidFill>
              </a:rPr>
              <a:t>	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캐비닛을 사용 하여  은폐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8" y="1667617"/>
            <a:ext cx="5194536" cy="36723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8412" y="877757"/>
            <a:ext cx="3183885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상호작용 오브젝트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5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412" y="220049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시나리오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7651" y="941259"/>
            <a:ext cx="1124503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</a:rPr>
              <a:t>시작 시 메인 목표지점을 찾게 됩니다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47651" y="1564089"/>
            <a:ext cx="8532948" cy="4752528"/>
            <a:chOff x="947651" y="1929850"/>
            <a:chExt cx="8532948" cy="4752528"/>
          </a:xfrm>
        </p:grpSpPr>
        <p:grpSp>
          <p:nvGrpSpPr>
            <p:cNvPr id="38" name="그룹 37"/>
            <p:cNvGrpSpPr/>
            <p:nvPr/>
          </p:nvGrpSpPr>
          <p:grpSpPr>
            <a:xfrm>
              <a:off x="947651" y="1929850"/>
              <a:ext cx="8532948" cy="4752528"/>
              <a:chOff x="947651" y="1929850"/>
              <a:chExt cx="8532948" cy="4752528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947651" y="2073866"/>
                <a:ext cx="8532948" cy="4608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947651" y="1929850"/>
                <a:ext cx="8532948" cy="2578645"/>
                <a:chOff x="1008337" y="2124447"/>
                <a:chExt cx="8532948" cy="2578645"/>
              </a:xfrm>
            </p:grpSpPr>
            <p:sp>
              <p:nvSpPr>
                <p:cNvPr id="14" name="정육면체 13"/>
                <p:cNvSpPr/>
                <p:nvPr/>
              </p:nvSpPr>
              <p:spPr>
                <a:xfrm>
                  <a:off x="4057685" y="2312026"/>
                  <a:ext cx="1397027" cy="2332702"/>
                </a:xfrm>
                <a:prstGeom prst="cube">
                  <a:avLst>
                    <a:gd name="adj" fmla="val 9187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정육면체 14"/>
                <p:cNvSpPr/>
                <p:nvPr/>
              </p:nvSpPr>
              <p:spPr>
                <a:xfrm>
                  <a:off x="5454712" y="2304467"/>
                  <a:ext cx="2711119" cy="1072860"/>
                </a:xfrm>
                <a:prstGeom prst="cube">
                  <a:avLst>
                    <a:gd name="adj" fmla="val 215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현 16"/>
                <p:cNvSpPr/>
                <p:nvPr/>
              </p:nvSpPr>
              <p:spPr>
                <a:xfrm>
                  <a:off x="5382704" y="2124447"/>
                  <a:ext cx="437765" cy="437765"/>
                </a:xfrm>
                <a:prstGeom prst="chord">
                  <a:avLst>
                    <a:gd name="adj1" fmla="val 21524815"/>
                    <a:gd name="adj2" fmla="val 10895140"/>
                  </a:avLst>
                </a:prstGeom>
                <a:solidFill>
                  <a:srgbClr val="00B05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" name="그룹 17"/>
                <p:cNvGrpSpPr/>
                <p:nvPr/>
              </p:nvGrpSpPr>
              <p:grpSpPr>
                <a:xfrm>
                  <a:off x="4451497" y="3060095"/>
                  <a:ext cx="743885" cy="1365896"/>
                  <a:chOff x="6714852" y="-1152936"/>
                  <a:chExt cx="1332149" cy="2767171"/>
                </a:xfrm>
              </p:grpSpPr>
              <p:sp>
                <p:nvSpPr>
                  <p:cNvPr id="22" name="정육면체 21"/>
                  <p:cNvSpPr/>
                  <p:nvPr/>
                </p:nvSpPr>
                <p:spPr>
                  <a:xfrm>
                    <a:off x="7023718" y="-1144317"/>
                    <a:ext cx="1023283" cy="2410005"/>
                  </a:xfrm>
                  <a:prstGeom prst="cube">
                    <a:avLst>
                      <a:gd name="adj" fmla="val 5617"/>
                    </a:avLst>
                  </a:prstGeom>
                  <a:solidFill>
                    <a:srgbClr val="F57F7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정육면체 22"/>
                  <p:cNvSpPr/>
                  <p:nvPr/>
                </p:nvSpPr>
                <p:spPr>
                  <a:xfrm>
                    <a:off x="6714852" y="-1152936"/>
                    <a:ext cx="1332149" cy="438279"/>
                  </a:xfrm>
                  <a:prstGeom prst="cube">
                    <a:avLst>
                      <a:gd name="adj" fmla="val 86591"/>
                    </a:avLst>
                  </a:prstGeom>
                  <a:solidFill>
                    <a:srgbClr val="F57F7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정육면체 23"/>
                  <p:cNvSpPr/>
                  <p:nvPr/>
                </p:nvSpPr>
                <p:spPr>
                  <a:xfrm>
                    <a:off x="6714852" y="-787366"/>
                    <a:ext cx="974940" cy="2401601"/>
                  </a:xfrm>
                  <a:prstGeom prst="cube">
                    <a:avLst>
                      <a:gd name="adj" fmla="val 4058"/>
                    </a:avLst>
                  </a:prstGeom>
                  <a:solidFill>
                    <a:srgbClr val="F57F7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" name="직각 삼각형 19"/>
                <p:cNvSpPr/>
                <p:nvPr/>
              </p:nvSpPr>
              <p:spPr>
                <a:xfrm>
                  <a:off x="5325867" y="2762398"/>
                  <a:ext cx="1832533" cy="745562"/>
                </a:xfrm>
                <a:prstGeom prst="rtTriangle">
                  <a:avLst/>
                </a:prstGeom>
                <a:solidFill>
                  <a:srgbClr val="FF0000">
                    <a:alpha val="4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정육면체 20"/>
                <p:cNvSpPr/>
                <p:nvPr/>
              </p:nvSpPr>
              <p:spPr>
                <a:xfrm>
                  <a:off x="6162334" y="2304467"/>
                  <a:ext cx="3378951" cy="1809627"/>
                </a:xfrm>
                <a:prstGeom prst="cube">
                  <a:avLst>
                    <a:gd name="adj" fmla="val 215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정육면체 15"/>
                <p:cNvSpPr/>
                <p:nvPr/>
              </p:nvSpPr>
              <p:spPr>
                <a:xfrm>
                  <a:off x="1008337" y="3567178"/>
                  <a:ext cx="3158449" cy="1135914"/>
                </a:xfrm>
                <a:prstGeom prst="cube">
                  <a:avLst>
                    <a:gd name="adj" fmla="val 4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1185669" y="3869859"/>
                <a:ext cx="3018106" cy="2812519"/>
                <a:chOff x="1246355" y="4064456"/>
                <a:chExt cx="3018106" cy="2812519"/>
              </a:xfrm>
            </p:grpSpPr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3076329" y="5202940"/>
                  <a:ext cx="1188132" cy="167403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평행 사변형 27"/>
                <p:cNvSpPr/>
                <p:nvPr/>
              </p:nvSpPr>
              <p:spPr>
                <a:xfrm>
                  <a:off x="1246355" y="6132440"/>
                  <a:ext cx="717604" cy="576064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스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평행 사변형 28"/>
                <p:cNvSpPr/>
                <p:nvPr/>
              </p:nvSpPr>
              <p:spPr>
                <a:xfrm>
                  <a:off x="1955372" y="6132440"/>
                  <a:ext cx="717604" cy="576064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킬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3162893" y="4064456"/>
                  <a:ext cx="1015003" cy="108012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1974712" y="3384382"/>
                <a:ext cx="548385" cy="1155203"/>
                <a:chOff x="47487" y="2732232"/>
                <a:chExt cx="788494" cy="1661007"/>
              </a:xfrm>
            </p:grpSpPr>
            <p:sp>
              <p:nvSpPr>
                <p:cNvPr id="7" name="정육면체 6"/>
                <p:cNvSpPr/>
                <p:nvPr/>
              </p:nvSpPr>
              <p:spPr>
                <a:xfrm>
                  <a:off x="47487" y="2739036"/>
                  <a:ext cx="141049" cy="1654203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정육면체 30"/>
                <p:cNvSpPr/>
                <p:nvPr/>
              </p:nvSpPr>
              <p:spPr>
                <a:xfrm>
                  <a:off x="147330" y="2739036"/>
                  <a:ext cx="588808" cy="140484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147330" y="3243121"/>
                  <a:ext cx="588808" cy="140484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정육면체 34"/>
                <p:cNvSpPr/>
                <p:nvPr/>
              </p:nvSpPr>
              <p:spPr>
                <a:xfrm>
                  <a:off x="147330" y="3752104"/>
                  <a:ext cx="588808" cy="140484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47330" y="4252755"/>
                  <a:ext cx="588808" cy="140484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694932" y="2732232"/>
                  <a:ext cx="141049" cy="1654203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9" name="정육면체 38"/>
            <p:cNvSpPr/>
            <p:nvPr/>
          </p:nvSpPr>
          <p:spPr>
            <a:xfrm>
              <a:off x="1517423" y="2057241"/>
              <a:ext cx="2951629" cy="1297545"/>
            </a:xfrm>
            <a:prstGeom prst="cube">
              <a:avLst>
                <a:gd name="adj" fmla="val 9604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903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412" y="220050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시나리오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7651" y="932940"/>
            <a:ext cx="1124503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</a:rPr>
              <a:t>플레이어는 플레이 도중 목표지점으로 이동하기 위해 다양한 선택을 하게 됩니다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47651" y="1539152"/>
            <a:ext cx="8532948" cy="4752528"/>
            <a:chOff x="947651" y="1929850"/>
            <a:chExt cx="8532948" cy="4752528"/>
          </a:xfrm>
        </p:grpSpPr>
        <p:grpSp>
          <p:nvGrpSpPr>
            <p:cNvPr id="38" name="그룹 37"/>
            <p:cNvGrpSpPr/>
            <p:nvPr/>
          </p:nvGrpSpPr>
          <p:grpSpPr>
            <a:xfrm>
              <a:off x="947651" y="1929850"/>
              <a:ext cx="8532948" cy="4752528"/>
              <a:chOff x="947651" y="1929850"/>
              <a:chExt cx="8532948" cy="4752528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947651" y="2073866"/>
                <a:ext cx="8532948" cy="4608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947651" y="1929850"/>
                <a:ext cx="8532948" cy="2578645"/>
                <a:chOff x="1008337" y="2124447"/>
                <a:chExt cx="8532948" cy="2578645"/>
              </a:xfrm>
            </p:grpSpPr>
            <p:sp>
              <p:nvSpPr>
                <p:cNvPr id="14" name="정육면체 13"/>
                <p:cNvSpPr/>
                <p:nvPr/>
              </p:nvSpPr>
              <p:spPr>
                <a:xfrm>
                  <a:off x="4057685" y="2312026"/>
                  <a:ext cx="1397027" cy="2332702"/>
                </a:xfrm>
                <a:prstGeom prst="cube">
                  <a:avLst>
                    <a:gd name="adj" fmla="val 9187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정육면체 14"/>
                <p:cNvSpPr/>
                <p:nvPr/>
              </p:nvSpPr>
              <p:spPr>
                <a:xfrm>
                  <a:off x="5454712" y="2304467"/>
                  <a:ext cx="2711119" cy="1072860"/>
                </a:xfrm>
                <a:prstGeom prst="cube">
                  <a:avLst>
                    <a:gd name="adj" fmla="val 215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현 16"/>
                <p:cNvSpPr/>
                <p:nvPr/>
              </p:nvSpPr>
              <p:spPr>
                <a:xfrm>
                  <a:off x="5382704" y="2124447"/>
                  <a:ext cx="437765" cy="437765"/>
                </a:xfrm>
                <a:prstGeom prst="chord">
                  <a:avLst>
                    <a:gd name="adj1" fmla="val 21524815"/>
                    <a:gd name="adj2" fmla="val 10895140"/>
                  </a:avLst>
                </a:prstGeom>
                <a:solidFill>
                  <a:srgbClr val="00B05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" name="그룹 17"/>
                <p:cNvGrpSpPr/>
                <p:nvPr/>
              </p:nvGrpSpPr>
              <p:grpSpPr>
                <a:xfrm>
                  <a:off x="4451497" y="3060095"/>
                  <a:ext cx="743885" cy="1365896"/>
                  <a:chOff x="6714852" y="-1152936"/>
                  <a:chExt cx="1332149" cy="2767171"/>
                </a:xfrm>
              </p:grpSpPr>
              <p:sp>
                <p:nvSpPr>
                  <p:cNvPr id="22" name="정육면체 21"/>
                  <p:cNvSpPr/>
                  <p:nvPr/>
                </p:nvSpPr>
                <p:spPr>
                  <a:xfrm>
                    <a:off x="7023718" y="-1144317"/>
                    <a:ext cx="1023283" cy="2410005"/>
                  </a:xfrm>
                  <a:prstGeom prst="cube">
                    <a:avLst>
                      <a:gd name="adj" fmla="val 5617"/>
                    </a:avLst>
                  </a:prstGeom>
                  <a:solidFill>
                    <a:srgbClr val="F57F7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정육면체 22"/>
                  <p:cNvSpPr/>
                  <p:nvPr/>
                </p:nvSpPr>
                <p:spPr>
                  <a:xfrm>
                    <a:off x="6714852" y="-1152936"/>
                    <a:ext cx="1332149" cy="438279"/>
                  </a:xfrm>
                  <a:prstGeom prst="cube">
                    <a:avLst>
                      <a:gd name="adj" fmla="val 86591"/>
                    </a:avLst>
                  </a:prstGeom>
                  <a:solidFill>
                    <a:srgbClr val="F57F7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정육면체 23"/>
                  <p:cNvSpPr/>
                  <p:nvPr/>
                </p:nvSpPr>
                <p:spPr>
                  <a:xfrm>
                    <a:off x="6714852" y="-787366"/>
                    <a:ext cx="974940" cy="2401601"/>
                  </a:xfrm>
                  <a:prstGeom prst="cube">
                    <a:avLst>
                      <a:gd name="adj" fmla="val 4058"/>
                    </a:avLst>
                  </a:prstGeom>
                  <a:solidFill>
                    <a:srgbClr val="F57F7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" name="직각 삼각형 19"/>
                <p:cNvSpPr/>
                <p:nvPr/>
              </p:nvSpPr>
              <p:spPr>
                <a:xfrm>
                  <a:off x="5325867" y="2762398"/>
                  <a:ext cx="1832533" cy="745562"/>
                </a:xfrm>
                <a:prstGeom prst="rtTriangle">
                  <a:avLst/>
                </a:prstGeom>
                <a:solidFill>
                  <a:srgbClr val="FF0000">
                    <a:alpha val="4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정육면체 20"/>
                <p:cNvSpPr/>
                <p:nvPr/>
              </p:nvSpPr>
              <p:spPr>
                <a:xfrm>
                  <a:off x="6162334" y="2304467"/>
                  <a:ext cx="3378951" cy="1809627"/>
                </a:xfrm>
                <a:prstGeom prst="cube">
                  <a:avLst>
                    <a:gd name="adj" fmla="val 215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정육면체 15"/>
                <p:cNvSpPr/>
                <p:nvPr/>
              </p:nvSpPr>
              <p:spPr>
                <a:xfrm>
                  <a:off x="1008337" y="3567178"/>
                  <a:ext cx="3158449" cy="1135914"/>
                </a:xfrm>
                <a:prstGeom prst="cube">
                  <a:avLst>
                    <a:gd name="adj" fmla="val 4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1185669" y="3869859"/>
                <a:ext cx="3018106" cy="2812519"/>
                <a:chOff x="1246355" y="4064456"/>
                <a:chExt cx="3018106" cy="2812519"/>
              </a:xfrm>
            </p:grpSpPr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3076329" y="5202940"/>
                  <a:ext cx="1188132" cy="167403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평행 사변형 27"/>
                <p:cNvSpPr/>
                <p:nvPr/>
              </p:nvSpPr>
              <p:spPr>
                <a:xfrm>
                  <a:off x="1246355" y="6132440"/>
                  <a:ext cx="717604" cy="576064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스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평행 사변형 28"/>
                <p:cNvSpPr/>
                <p:nvPr/>
              </p:nvSpPr>
              <p:spPr>
                <a:xfrm>
                  <a:off x="1955372" y="6132440"/>
                  <a:ext cx="717604" cy="576064"/>
                </a:xfrm>
                <a:prstGeom prst="parallelogram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킬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3162893" y="4064456"/>
                  <a:ext cx="1015003" cy="108012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1974712" y="3384382"/>
                <a:ext cx="548385" cy="1155203"/>
                <a:chOff x="47487" y="2732232"/>
                <a:chExt cx="788494" cy="1661007"/>
              </a:xfrm>
            </p:grpSpPr>
            <p:sp>
              <p:nvSpPr>
                <p:cNvPr id="7" name="정육면체 6"/>
                <p:cNvSpPr/>
                <p:nvPr/>
              </p:nvSpPr>
              <p:spPr>
                <a:xfrm>
                  <a:off x="47487" y="2739036"/>
                  <a:ext cx="141049" cy="1654203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정육면체 30"/>
                <p:cNvSpPr/>
                <p:nvPr/>
              </p:nvSpPr>
              <p:spPr>
                <a:xfrm>
                  <a:off x="147330" y="2739036"/>
                  <a:ext cx="588808" cy="140484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147330" y="3243121"/>
                  <a:ext cx="588808" cy="140484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정육면체 34"/>
                <p:cNvSpPr/>
                <p:nvPr/>
              </p:nvSpPr>
              <p:spPr>
                <a:xfrm>
                  <a:off x="147330" y="3752104"/>
                  <a:ext cx="588808" cy="140484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147330" y="4252755"/>
                  <a:ext cx="588808" cy="140484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정육면체 36"/>
                <p:cNvSpPr/>
                <p:nvPr/>
              </p:nvSpPr>
              <p:spPr>
                <a:xfrm>
                  <a:off x="694932" y="2732232"/>
                  <a:ext cx="141049" cy="1654203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9" name="정육면체 38"/>
            <p:cNvSpPr/>
            <p:nvPr/>
          </p:nvSpPr>
          <p:spPr>
            <a:xfrm>
              <a:off x="1517423" y="2057241"/>
              <a:ext cx="2951629" cy="1297545"/>
            </a:xfrm>
            <a:prstGeom prst="cube">
              <a:avLst>
                <a:gd name="adj" fmla="val 9604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595308" y="4166384"/>
            <a:ext cx="1307192" cy="532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accent2"/>
                </a:solidFill>
              </a:rPr>
              <a:t>다른 루트</a:t>
            </a:r>
            <a:endParaRPr lang="ko-KR" altLang="en-US" b="1">
              <a:solidFill>
                <a:schemeClr val="accent2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053689" y="3857321"/>
            <a:ext cx="1507061" cy="532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57F7F"/>
                </a:solidFill>
              </a:rPr>
              <a:t>경비병 회피</a:t>
            </a:r>
            <a:endParaRPr lang="ko-KR" altLang="en-US" b="1" dirty="0">
              <a:solidFill>
                <a:srgbClr val="F57F7F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933380" y="2956105"/>
            <a:ext cx="1490714" cy="785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</a:rPr>
              <a:t>경비병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무력화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46992" y="1758034"/>
            <a:ext cx="1126206" cy="6905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00B050"/>
                </a:solidFill>
              </a:rPr>
              <a:t>루트 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00B050"/>
                </a:solidFill>
              </a:rPr>
              <a:t>정보획득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6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412" y="211736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시나리오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400" y="1025904"/>
            <a:ext cx="8688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</a:rPr>
              <a:t>특정 지점에 도달 할 시 이벤트가 발생하고 스테이지 마다 다른 이벤트가 나옵니다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29" y="1699793"/>
            <a:ext cx="7007629" cy="47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9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412" y="203426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시나리오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19105" y="1487978"/>
            <a:ext cx="75728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스테이지의 메인 목표를 해킹 하거나 이벤트를 완료 하여 스테이지를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클리어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할 수 있습니다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2" y="1487978"/>
            <a:ext cx="3771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8412" y="220050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빌드 영상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949" y="914400"/>
            <a:ext cx="11388436" cy="57108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0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0513" y="216930"/>
            <a:ext cx="516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 smtClean="0">
                <a:solidFill>
                  <a:schemeClr val="bg1"/>
                </a:solidFill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</a:rPr>
              <a:t>. 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Gstar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,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2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차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프로토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타입 목표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0210" y="1828990"/>
            <a:ext cx="639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err="1" smtClean="0">
                <a:solidFill>
                  <a:schemeClr val="bg1"/>
                </a:solidFill>
              </a:rPr>
              <a:t>Gstar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목표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bg1"/>
                </a:solidFill>
              </a:rPr>
              <a:t>4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스테이지 완성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2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차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프로토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타입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목표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스테이지 완성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77140" y="1371918"/>
            <a:ext cx="5879422" cy="3698443"/>
            <a:chOff x="6143106" y="1430107"/>
            <a:chExt cx="4734784" cy="2978410"/>
          </a:xfrm>
        </p:grpSpPr>
        <p:sp>
          <p:nvSpPr>
            <p:cNvPr id="5" name="직사각형 4"/>
            <p:cNvSpPr/>
            <p:nvPr/>
          </p:nvSpPr>
          <p:spPr>
            <a:xfrm>
              <a:off x="6143106" y="3118247"/>
              <a:ext cx="1404851" cy="605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 </a:t>
              </a:r>
              <a:r>
                <a:rPr lang="ko-KR" altLang="en-US" dirty="0" smtClean="0"/>
                <a:t>스테이지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809333" y="3802662"/>
              <a:ext cx="1404851" cy="605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 </a:t>
              </a:r>
              <a:r>
                <a:rPr lang="ko-KR" altLang="en-US" dirty="0" smtClean="0"/>
                <a:t>스테이지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473039" y="3118246"/>
              <a:ext cx="1404851" cy="6058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 </a:t>
              </a:r>
              <a:r>
                <a:rPr lang="ko-KR" altLang="en-US" dirty="0" smtClean="0"/>
                <a:t>스테이지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784443" y="1430107"/>
              <a:ext cx="1404851" cy="19781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 </a:t>
              </a:r>
              <a:r>
                <a:rPr lang="ko-KR" altLang="en-US" dirty="0" smtClean="0"/>
                <a:t>스테이지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474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1383432"/>
            <a:ext cx="8703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스토리와 그래픽 컨셉이 맞지 않음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412" y="2439456"/>
            <a:ext cx="6983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메인 레퍼런스 게임의 부재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412" y="4548574"/>
            <a:ext cx="5262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결정된 기획들 정리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9365" y="3494015"/>
            <a:ext cx="4237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4000" b="1" dirty="0" err="1" smtClean="0">
                <a:solidFill>
                  <a:schemeClr val="bg1"/>
                </a:solidFill>
              </a:rPr>
              <a:t>팀발표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 피드백 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15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0917" y="13673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6"/>
                </a:solidFill>
              </a:rPr>
              <a:t>차주 일정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715" y="94672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6"/>
                </a:solidFill>
              </a:rPr>
              <a:t>구현 목표</a:t>
            </a:r>
            <a:endParaRPr lang="ko-KR" altLang="en-US" sz="3200" b="1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210" y="1783825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accent6"/>
                </a:solidFill>
              </a:rPr>
              <a:t>레벨 디자인 문제점 개선</a:t>
            </a:r>
            <a:endParaRPr lang="en-US" altLang="ko-KR" b="1" dirty="0" smtClean="0">
              <a:solidFill>
                <a:schemeClr val="accent6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15320" y="2593813"/>
            <a:ext cx="4564072" cy="1584314"/>
            <a:chOff x="1031617" y="2662944"/>
            <a:chExt cx="4564072" cy="1584314"/>
          </a:xfrm>
        </p:grpSpPr>
        <p:sp>
          <p:nvSpPr>
            <p:cNvPr id="7" name="TextBox 6"/>
            <p:cNvSpPr txBox="1"/>
            <p:nvPr/>
          </p:nvSpPr>
          <p:spPr>
            <a:xfrm>
              <a:off x="1031619" y="2662944"/>
              <a:ext cx="4564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 -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문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씬의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 분리와 아이템 찾기 요소 개발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31618" y="3067938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 -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회전 필드 요소</a:t>
              </a:r>
              <a:endParaRPr lang="en-US" altLang="ko-KR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1617" y="3472932"/>
              <a:ext cx="2305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 -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보스 몬스터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기믹</a:t>
              </a:r>
              <a:endParaRPr lang="en-US" altLang="ko-KR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1617" y="3877926"/>
              <a:ext cx="4434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 -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아이템 개발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체력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/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문 열기 용 아이템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78291" y="2188819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6"/>
                </a:solidFill>
              </a:rPr>
              <a:t>A. </a:t>
            </a:r>
            <a:r>
              <a:rPr lang="ko-KR" altLang="en-US" b="1" dirty="0" err="1" smtClean="0">
                <a:solidFill>
                  <a:schemeClr val="accent6"/>
                </a:solidFill>
              </a:rPr>
              <a:t>기믹</a:t>
            </a:r>
            <a:r>
              <a:rPr lang="ko-KR" altLang="en-US" b="1" dirty="0" smtClean="0">
                <a:solidFill>
                  <a:schemeClr val="accent6"/>
                </a:solidFill>
              </a:rPr>
              <a:t> 추가</a:t>
            </a:r>
            <a:endParaRPr lang="en-US" altLang="ko-KR" b="1" dirty="0" smtClean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8291" y="4507687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6"/>
                </a:solidFill>
              </a:rPr>
              <a:t>B. </a:t>
            </a:r>
            <a:r>
              <a:rPr lang="ko-KR" altLang="en-US" b="1" dirty="0" smtClean="0">
                <a:solidFill>
                  <a:schemeClr val="accent6"/>
                </a:solidFill>
              </a:rPr>
              <a:t>레벨 구성 문제점 개선</a:t>
            </a:r>
            <a:endParaRPr lang="en-US" altLang="ko-KR" b="1" dirty="0" smtClean="0">
              <a:solidFill>
                <a:schemeClr val="accent6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360667" y="4877019"/>
            <a:ext cx="2997937" cy="774326"/>
            <a:chOff x="1031618" y="2662944"/>
            <a:chExt cx="2997937" cy="774326"/>
          </a:xfrm>
        </p:grpSpPr>
        <p:sp>
          <p:nvSpPr>
            <p:cNvPr id="14" name="TextBox 13"/>
            <p:cNvSpPr txBox="1"/>
            <p:nvPr/>
          </p:nvSpPr>
          <p:spPr>
            <a:xfrm>
              <a:off x="1031619" y="2662944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 -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씬을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 분리해서 구성</a:t>
              </a:r>
              <a:endParaRPr lang="en-US" altLang="ko-KR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31618" y="3067938"/>
              <a:ext cx="2997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 -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장애물과 몬스터의 배치</a:t>
              </a:r>
              <a:endParaRPr lang="en-US" altLang="ko-KR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4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4240" b="13469"/>
          <a:stretch/>
        </p:blipFill>
        <p:spPr>
          <a:xfrm>
            <a:off x="-48196" y="0"/>
            <a:ext cx="1232909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8629" y="3167390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!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4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8412" y="459870"/>
            <a:ext cx="6147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스토리와 그래픽 컨셉이 맞지 않음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3gPIhY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" y="1745945"/>
            <a:ext cx="2908941" cy="34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22" y="1784530"/>
            <a:ext cx="5152061" cy="3400360"/>
          </a:xfrm>
          <a:prstGeom prst="rect">
            <a:avLst/>
          </a:prstGeom>
        </p:spPr>
      </p:pic>
      <p:sp>
        <p:nvSpPr>
          <p:cNvPr id="5" name="십자형 4"/>
          <p:cNvSpPr/>
          <p:nvPr/>
        </p:nvSpPr>
        <p:spPr>
          <a:xfrm>
            <a:off x="4355575" y="2693324"/>
            <a:ext cx="1346662" cy="1346662"/>
          </a:xfrm>
          <a:prstGeom prst="plus">
            <a:avLst>
              <a:gd name="adj" fmla="val 3813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52804" y="536417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진지한 사이버 펑크 스토리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8389" y="5302615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귀여운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SD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캐릭터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0" name="&quot;없음&quot; 기호 9"/>
          <p:cNvSpPr/>
          <p:nvPr/>
        </p:nvSpPr>
        <p:spPr>
          <a:xfrm>
            <a:off x="2191141" y="870432"/>
            <a:ext cx="6783186" cy="5677439"/>
          </a:xfrm>
          <a:prstGeom prst="noSmoking">
            <a:avLst>
              <a:gd name="adj" fmla="val 1259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22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29468" y="344424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스토리와 그래픽 컨셉이 맞지 않음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412" y="1359387"/>
            <a:ext cx="4506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왜 사이버 펑크는 굳이 진지해야하나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8412" y="2823380"/>
            <a:ext cx="10283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</a:rPr>
              <a:t>게임 스토리는 가상이니 만화적 허용</a:t>
            </a:r>
            <a:endParaRPr lang="en-US" altLang="ko-KR" sz="4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4800" b="1" dirty="0" smtClean="0">
                <a:solidFill>
                  <a:schemeClr val="bg1"/>
                </a:solidFill>
              </a:rPr>
              <a:t>같은 개그로 가자</a:t>
            </a:r>
            <a:r>
              <a:rPr lang="en-US" altLang="ko-KR" sz="4800" b="1" dirty="0">
                <a:solidFill>
                  <a:schemeClr val="bg1"/>
                </a:solidFill>
              </a:rPr>
              <a:t>!</a:t>
            </a:r>
            <a:endParaRPr lang="en-US" altLang="ko-KR" sz="4800" b="1" dirty="0" smtClean="0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1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62671" y="275666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스토리와 그래픽 컨셉이 맞지 않음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71" y="1944852"/>
            <a:ext cx="4939860" cy="38998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2200" y="120169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스토리 회의 내용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55692" y="1928230"/>
            <a:ext cx="533669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solidFill>
                  <a:schemeClr val="bg1"/>
                </a:solidFill>
              </a:rPr>
              <a:t>메인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빌런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대머리 시장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b="1" dirty="0" err="1">
                <a:solidFill>
                  <a:schemeClr val="bg1"/>
                </a:solidFill>
              </a:rPr>
              <a:t>빌런의</a:t>
            </a:r>
            <a:r>
              <a:rPr lang="ko-KR" altLang="en-US" b="1" dirty="0">
                <a:solidFill>
                  <a:schemeClr val="bg1"/>
                </a:solidFill>
              </a:rPr>
              <a:t> 목적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모두를 대머리로 만들어 </a:t>
            </a:r>
            <a:r>
              <a:rPr lang="ko-KR" altLang="en-US" b="1" dirty="0" smtClean="0">
                <a:solidFill>
                  <a:schemeClr val="bg1"/>
                </a:solidFill>
              </a:rPr>
              <a:t>차별 없는 </a:t>
            </a:r>
            <a:r>
              <a:rPr lang="ko-KR" altLang="en-US" b="1" dirty="0">
                <a:solidFill>
                  <a:schemeClr val="bg1"/>
                </a:solidFill>
              </a:rPr>
              <a:t>세상 만들기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err="1" smtClean="0">
                <a:solidFill>
                  <a:schemeClr val="bg1"/>
                </a:solidFill>
              </a:rPr>
              <a:t>빌런이</a:t>
            </a:r>
            <a:r>
              <a:rPr lang="ko-KR" altLang="en-US" b="1" dirty="0" smtClean="0">
                <a:solidFill>
                  <a:schemeClr val="bg1"/>
                </a:solidFill>
              </a:rPr>
              <a:t> 다루는 집단</a:t>
            </a:r>
            <a:r>
              <a:rPr lang="en-US" altLang="ko-KR" b="1" dirty="0" smtClean="0">
                <a:solidFill>
                  <a:schemeClr val="bg1"/>
                </a:solidFill>
              </a:rPr>
              <a:t>: CPOR, PSA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solidFill>
                  <a:schemeClr val="bg1"/>
                </a:solidFill>
              </a:rPr>
              <a:t>주인공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장난기 많은 해커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solidFill>
                  <a:schemeClr val="bg1"/>
                </a:solidFill>
              </a:rPr>
              <a:t>주인공의 목적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장난을 치던 중 시장의 목적을 알게 되고 막으려 한다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62671" y="267351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스토리와 그래픽 컨셉이 맞지 않음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2200" y="1052069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1, 2. </a:t>
            </a:r>
            <a:r>
              <a:rPr lang="ko-KR" altLang="en-US" b="1" dirty="0" smtClean="0">
                <a:solidFill>
                  <a:schemeClr val="bg1"/>
                </a:solidFill>
              </a:rPr>
              <a:t>메인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빌런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대머리 시장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r="1654"/>
          <a:stretch/>
        </p:blipFill>
        <p:spPr>
          <a:xfrm>
            <a:off x="848412" y="1927290"/>
            <a:ext cx="2800875" cy="37623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39071" y="1968852"/>
            <a:ext cx="6816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어렸을 때부터 대머리였으며 차별을 받으며 살아왔지만 모든 걸 극복해내고 시장까지 오른 인물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하지만 그런 과거로 인해 모두가 대머리가 된다면 자신의 과거와 같이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차별받는</a:t>
            </a:r>
            <a:r>
              <a:rPr lang="ko-KR" altLang="en-US" b="1" dirty="0" smtClean="0">
                <a:solidFill>
                  <a:schemeClr val="bg1"/>
                </a:solidFill>
              </a:rPr>
              <a:t> 일이 없을 거라고 생각하여 모두를 대머리로 만들어 차별을 없앤다는 계획을 꾸미고 있습니다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5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t="20816" r="33833" b="12632"/>
          <a:stretch/>
        </p:blipFill>
        <p:spPr>
          <a:xfrm>
            <a:off x="-38100" y="-23812"/>
            <a:ext cx="12290231" cy="694531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8536" y="91226"/>
            <a:ext cx="523664" cy="599128"/>
            <a:chOff x="4151911" y="1164468"/>
            <a:chExt cx="4097524" cy="46880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911" y="1164468"/>
              <a:ext cx="3962408" cy="3962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27" y="1890069"/>
              <a:ext cx="3962408" cy="39624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62671" y="25072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스토리와 그래픽 컨셉이 맞지 않음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412" y="1103263"/>
            <a:ext cx="38106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3. </a:t>
            </a:r>
            <a:r>
              <a:rPr lang="ko-KR" altLang="en-US" b="1" dirty="0" err="1">
                <a:solidFill>
                  <a:schemeClr val="bg1"/>
                </a:solidFill>
              </a:rPr>
              <a:t>빌런이</a:t>
            </a:r>
            <a:r>
              <a:rPr lang="ko-KR" altLang="en-US" b="1" dirty="0">
                <a:solidFill>
                  <a:schemeClr val="bg1"/>
                </a:solidFill>
              </a:rPr>
              <a:t> 다루는 집단</a:t>
            </a:r>
            <a:r>
              <a:rPr lang="en-US" altLang="ko-KR" b="1" dirty="0">
                <a:solidFill>
                  <a:schemeClr val="bg1"/>
                </a:solidFill>
              </a:rPr>
              <a:t>: CPOR, PSA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" y="1783276"/>
            <a:ext cx="4535566" cy="32064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9089" y="4989720"/>
            <a:ext cx="16610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CPOR </a:t>
            </a:r>
            <a:r>
              <a:rPr lang="ko-KR" altLang="en-US" b="1" dirty="0" smtClean="0">
                <a:solidFill>
                  <a:schemeClr val="bg1"/>
                </a:solidFill>
              </a:rPr>
              <a:t>아이콘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62205" y="1748749"/>
            <a:ext cx="6966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City </a:t>
            </a:r>
            <a:r>
              <a:rPr lang="en-US" altLang="ko-KR" b="1" dirty="0" err="1" smtClean="0">
                <a:solidFill>
                  <a:schemeClr val="bg1"/>
                </a:solidFill>
              </a:rPr>
              <a:t>PublicOrder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Robot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도시치안유지 로봇</a:t>
            </a:r>
            <a:r>
              <a:rPr lang="en-US" altLang="ko-KR" b="1" dirty="0" smtClean="0">
                <a:solidFill>
                  <a:schemeClr val="bg1"/>
                </a:solidFill>
              </a:rPr>
              <a:t>[CPOR]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미리 이곳저곳을 순찰하다 상황이 터지거나 검문이 필요할 때 바로 현장으로 투입되는 로봇집단으로 범죄자로 의심되는 자들을 발견 협조 요청을 하고 도망 갈 시 기절시키는 기능 등 이 있습니다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848412" y="152989"/>
            <a:ext cx="13103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1124</Words>
  <Application>Microsoft Office PowerPoint</Application>
  <PresentationFormat>와이드스크린</PresentationFormat>
  <Paragraphs>223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kangilgu</dc:creator>
  <cp:lastModifiedBy>Windows 사용자</cp:lastModifiedBy>
  <cp:revision>158</cp:revision>
  <dcterms:created xsi:type="dcterms:W3CDTF">2019-03-13T09:56:49Z</dcterms:created>
  <dcterms:modified xsi:type="dcterms:W3CDTF">2019-04-02T04:53:43Z</dcterms:modified>
</cp:coreProperties>
</file>